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oboto"/>
      <p:regular r:id="rId30"/>
      <p:bold r:id="rId31"/>
      <p:italic r:id="rId32"/>
      <p:boldItalic r:id="rId33"/>
    </p:embeddedFont>
    <p:embeddedFont>
      <p:font typeface="Cutive"/>
      <p:regular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Cutive-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a267236802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a267236802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a267236802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a267236802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a267236802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a267236802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a00f3aad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a00f3aad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a267236802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a267236802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 to Action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a267236802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a267236802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a267236802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a267236802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a267236802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a267236802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a267236802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a267236802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a267236802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a267236802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a267236802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a267236802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a1cd68a46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a1cd68a46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a26723680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a26723680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a267236802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a267236802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a267236802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a267236802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a267236802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a267236802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a267236802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a267236802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a267236802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a267236802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a267236802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a267236802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a267236802_0_1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a267236802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914400" rtl="0" algn="l">
              <a:lnSpc>
                <a:spcPct val="115000"/>
              </a:lnSpc>
              <a:spcBef>
                <a:spcPts val="0"/>
              </a:spcBef>
              <a:spcAft>
                <a:spcPts val="0"/>
              </a:spcAft>
              <a:buNone/>
            </a:pPr>
            <a:r>
              <a:rPr lang="en" sz="1200">
                <a:solidFill>
                  <a:srgbClr val="374151"/>
                </a:solidFill>
                <a:latin typeface="Roboto"/>
                <a:ea typeface="Roboto"/>
                <a:cs typeface="Roboto"/>
                <a:sym typeface="Roboto"/>
              </a:rPr>
              <a:t>Book bans concern everyone. They affect the freedom of expression, access to information, and the diversity of ideas available to society. Readers, writers, educators, librarians, and policymakers should all care because book bans can limit learning, stifle creativity, and impede intellectual growth. They often reflect societal attitudes and can influence what future generations get to learn and understand about the world.</a:t>
            </a:r>
            <a:r>
              <a:rPr lang="en">
                <a:solidFill>
                  <a:schemeClr val="dk1"/>
                </a:solidFill>
              </a:rPr>
              <a:t>  </a:t>
            </a:r>
            <a:endParaRPr sz="1200">
              <a:solidFill>
                <a:srgbClr val="374151"/>
              </a:solidFill>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a1cd68a46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a1cd68a46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a267236802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a267236802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457200" rtl="0" algn="l">
              <a:lnSpc>
                <a:spcPct val="115000"/>
              </a:lnSpc>
              <a:spcBef>
                <a:spcPts val="1500"/>
              </a:spcBef>
              <a:spcAft>
                <a:spcPts val="0"/>
              </a:spcAft>
              <a:buClr>
                <a:srgbClr val="374151"/>
              </a:buClr>
              <a:buSzPts val="1200"/>
              <a:buFont typeface="Roboto"/>
              <a:buNone/>
            </a:pPr>
            <a:r>
              <a:rPr lang="en" sz="1200">
                <a:solidFill>
                  <a:srgbClr val="374151"/>
                </a:solidFill>
                <a:latin typeface="Roboto"/>
                <a:ea typeface="Roboto"/>
                <a:cs typeface="Roboto"/>
                <a:sym typeface="Roboto"/>
              </a:rPr>
              <a:t>Identity: Exploring one's identity, whether it's racial, sexual, or personal</a:t>
            </a:r>
            <a:endParaRPr sz="1200">
              <a:solidFill>
                <a:srgbClr val="374151"/>
              </a:solidFill>
              <a:latin typeface="Roboto"/>
              <a:ea typeface="Roboto"/>
              <a:cs typeface="Roboto"/>
              <a:sym typeface="Roboto"/>
            </a:endParaRPr>
          </a:p>
          <a:p>
            <a:pPr indent="-298450" lvl="1" marL="914400" rtl="0" algn="l">
              <a:lnSpc>
                <a:spcPct val="115000"/>
              </a:lnSpc>
              <a:spcBef>
                <a:spcPts val="0"/>
              </a:spcBef>
              <a:spcAft>
                <a:spcPts val="0"/>
              </a:spcAft>
              <a:buClr>
                <a:schemeClr val="dk1"/>
              </a:buClr>
              <a:buSzPts val="1100"/>
              <a:buAutoNum type="alphaLcPeriod"/>
            </a:pPr>
            <a:r>
              <a:rPr lang="en" sz="1200">
                <a:solidFill>
                  <a:srgbClr val="374151"/>
                </a:solidFill>
                <a:latin typeface="Roboto"/>
                <a:ea typeface="Roboto"/>
                <a:cs typeface="Roboto"/>
                <a:sym typeface="Roboto"/>
              </a:rPr>
              <a:t> Books like "Gender Queer: A Memoir," "All Boys Aren't Blue," and "The Absolutely True Diary of a Part-Time Indian" delve into this theme deeply.</a:t>
            </a:r>
            <a:endParaRPr sz="1200">
              <a:solidFill>
                <a:srgbClr val="374151"/>
              </a:solidFill>
              <a:latin typeface="Roboto"/>
              <a:ea typeface="Roboto"/>
              <a:cs typeface="Roboto"/>
              <a:sym typeface="Roboto"/>
            </a:endParaRPr>
          </a:p>
          <a:p>
            <a:pPr indent="-228600" lvl="0" marL="457200" rtl="0" algn="l">
              <a:lnSpc>
                <a:spcPct val="115000"/>
              </a:lnSpc>
              <a:spcBef>
                <a:spcPts val="0"/>
              </a:spcBef>
              <a:spcAft>
                <a:spcPts val="0"/>
              </a:spcAft>
              <a:buClr>
                <a:srgbClr val="374151"/>
              </a:buClr>
              <a:buSzPts val="1200"/>
              <a:buFont typeface="Roboto"/>
              <a:buNone/>
            </a:pPr>
            <a:r>
              <a:rPr lang="en" sz="1200">
                <a:solidFill>
                  <a:srgbClr val="374151"/>
                </a:solidFill>
                <a:latin typeface="Roboto"/>
                <a:ea typeface="Roboto"/>
                <a:cs typeface="Roboto"/>
                <a:sym typeface="Roboto"/>
              </a:rPr>
              <a:t>Coming-of-Age: Many of these books focus on the journey from adolescence to adulthood, navigating challenges, relationships, and self-discovery.</a:t>
            </a:r>
            <a:endParaRPr sz="1200">
              <a:solidFill>
                <a:srgbClr val="374151"/>
              </a:solidFill>
              <a:latin typeface="Roboto"/>
              <a:ea typeface="Roboto"/>
              <a:cs typeface="Roboto"/>
              <a:sym typeface="Roboto"/>
            </a:endParaRPr>
          </a:p>
          <a:p>
            <a:pPr indent="-298450" lvl="1" marL="914400" rtl="0" algn="l">
              <a:lnSpc>
                <a:spcPct val="115000"/>
              </a:lnSpc>
              <a:spcBef>
                <a:spcPts val="0"/>
              </a:spcBef>
              <a:spcAft>
                <a:spcPts val="0"/>
              </a:spcAft>
              <a:buClr>
                <a:schemeClr val="dk1"/>
              </a:buClr>
              <a:buSzPts val="1100"/>
              <a:buAutoNum type="alphaLcPeriod"/>
            </a:pPr>
            <a:r>
              <a:rPr lang="en" sz="1200">
                <a:solidFill>
                  <a:srgbClr val="374151"/>
                </a:solidFill>
                <a:latin typeface="Roboto"/>
                <a:ea typeface="Roboto"/>
                <a:cs typeface="Roboto"/>
                <a:sym typeface="Roboto"/>
              </a:rPr>
              <a:t> "Looking for Alaska," "The Perks of Being a Wallflower," and "Me and Earl and the Dying Girl" </a:t>
            </a:r>
            <a:endParaRPr sz="1200">
              <a:solidFill>
                <a:srgbClr val="374151"/>
              </a:solidFill>
              <a:latin typeface="Roboto"/>
              <a:ea typeface="Roboto"/>
              <a:cs typeface="Roboto"/>
              <a:sym typeface="Roboto"/>
            </a:endParaRPr>
          </a:p>
          <a:p>
            <a:pPr indent="457200" lvl="0" marL="0" rtl="0" algn="l">
              <a:lnSpc>
                <a:spcPct val="115000"/>
              </a:lnSpc>
              <a:spcBef>
                <a:spcPts val="1500"/>
              </a:spcBef>
              <a:spcAft>
                <a:spcPts val="0"/>
              </a:spcAft>
              <a:buNone/>
            </a:pPr>
            <a:r>
              <a:rPr lang="en" sz="1200">
                <a:solidFill>
                  <a:srgbClr val="374151"/>
                </a:solidFill>
                <a:latin typeface="Roboto"/>
                <a:ea typeface="Roboto"/>
                <a:cs typeface="Roboto"/>
                <a:sym typeface="Roboto"/>
              </a:rPr>
              <a:t>Social Issues: Books like "The Hate U Give," "Thirteen Reasons Why," and "Out of Darkness" tackle significant societal issues like racism, mental health, and social injustice.</a:t>
            </a:r>
            <a:endParaRPr sz="1200">
              <a:solidFill>
                <a:srgbClr val="374151"/>
              </a:solidFill>
              <a:latin typeface="Roboto"/>
              <a:ea typeface="Roboto"/>
              <a:cs typeface="Roboto"/>
              <a:sym typeface="Roboto"/>
            </a:endParaRPr>
          </a:p>
          <a:p>
            <a:pPr indent="-228600" lvl="0" marL="457200" rtl="0" algn="l">
              <a:lnSpc>
                <a:spcPct val="115000"/>
              </a:lnSpc>
              <a:spcBef>
                <a:spcPts val="1500"/>
              </a:spcBef>
              <a:spcAft>
                <a:spcPts val="0"/>
              </a:spcAft>
              <a:buClr>
                <a:srgbClr val="374151"/>
              </a:buClr>
              <a:buSzPts val="1200"/>
              <a:buFont typeface="Roboto"/>
              <a:buNone/>
            </a:pPr>
            <a:r>
              <a:rPr lang="en" sz="1200">
                <a:solidFill>
                  <a:srgbClr val="374151"/>
                </a:solidFill>
                <a:latin typeface="Roboto"/>
                <a:ea typeface="Roboto"/>
                <a:cs typeface="Roboto"/>
                <a:sym typeface="Roboto"/>
              </a:rPr>
              <a:t>Acceptance and Belonging: Themes of finding acceptance and a sense of belonging in society or among peers are explored in several of these books, </a:t>
            </a:r>
            <a:endParaRPr sz="1200">
              <a:solidFill>
                <a:srgbClr val="374151"/>
              </a:solidFill>
              <a:latin typeface="Roboto"/>
              <a:ea typeface="Roboto"/>
              <a:cs typeface="Roboto"/>
              <a:sym typeface="Roboto"/>
            </a:endParaRPr>
          </a:p>
          <a:p>
            <a:pPr indent="-298450" lvl="1" marL="914400" rtl="0" algn="l">
              <a:lnSpc>
                <a:spcPct val="115000"/>
              </a:lnSpc>
              <a:spcBef>
                <a:spcPts val="0"/>
              </a:spcBef>
              <a:spcAft>
                <a:spcPts val="0"/>
              </a:spcAft>
              <a:buClr>
                <a:schemeClr val="dk1"/>
              </a:buClr>
              <a:buSzPts val="1100"/>
              <a:buAutoNum type="alphaLcPeriod"/>
            </a:pPr>
            <a:r>
              <a:rPr lang="en" sz="1200">
                <a:solidFill>
                  <a:srgbClr val="374151"/>
                </a:solidFill>
                <a:latin typeface="Roboto"/>
                <a:ea typeface="Roboto"/>
                <a:cs typeface="Roboto"/>
                <a:sym typeface="Roboto"/>
              </a:rPr>
              <a:t>"The Bluest Eye" and "The Absolutely True Diary of a Part-Time Indian."</a:t>
            </a:r>
            <a:endParaRPr sz="1200">
              <a:solidFill>
                <a:srgbClr val="374151"/>
              </a:solidFill>
              <a:latin typeface="Roboto"/>
              <a:ea typeface="Roboto"/>
              <a:cs typeface="Roboto"/>
              <a:sym typeface="Roboto"/>
            </a:endParaRPr>
          </a:p>
          <a:p>
            <a:pPr indent="-228600" lvl="0" marL="457200" rtl="0" algn="l">
              <a:lnSpc>
                <a:spcPct val="115000"/>
              </a:lnSpc>
              <a:spcBef>
                <a:spcPts val="0"/>
              </a:spcBef>
              <a:spcAft>
                <a:spcPts val="0"/>
              </a:spcAft>
              <a:buClr>
                <a:srgbClr val="374151"/>
              </a:buClr>
              <a:buSzPts val="1200"/>
              <a:buFont typeface="Roboto"/>
              <a:buNone/>
            </a:pPr>
            <a:r>
              <a:rPr lang="en" sz="1200">
                <a:solidFill>
                  <a:srgbClr val="374151"/>
                </a:solidFill>
                <a:latin typeface="Roboto"/>
                <a:ea typeface="Roboto"/>
                <a:cs typeface="Roboto"/>
                <a:sym typeface="Roboto"/>
              </a:rPr>
              <a:t>Friendship and Relationships: Many of these books highlight the importance of relationships,</a:t>
            </a:r>
            <a:endParaRPr sz="1200">
              <a:solidFill>
                <a:srgbClr val="374151"/>
              </a:solidFill>
              <a:latin typeface="Roboto"/>
              <a:ea typeface="Roboto"/>
              <a:cs typeface="Roboto"/>
              <a:sym typeface="Roboto"/>
            </a:endParaRPr>
          </a:p>
          <a:p>
            <a:pPr indent="-298450" lvl="1" marL="914400" rtl="0" algn="l">
              <a:lnSpc>
                <a:spcPct val="115000"/>
              </a:lnSpc>
              <a:spcBef>
                <a:spcPts val="0"/>
              </a:spcBef>
              <a:spcAft>
                <a:spcPts val="0"/>
              </a:spcAft>
              <a:buClr>
                <a:schemeClr val="dk1"/>
              </a:buClr>
              <a:buSzPts val="1100"/>
              <a:buAutoNum type="alphaLcPeriod"/>
            </a:pPr>
            <a:r>
              <a:rPr lang="en" sz="1200">
                <a:solidFill>
                  <a:srgbClr val="374151"/>
                </a:solidFill>
                <a:latin typeface="Roboto"/>
                <a:ea typeface="Roboto"/>
                <a:cs typeface="Roboto"/>
                <a:sym typeface="Roboto"/>
              </a:rPr>
              <a:t>("Me and Earl and the Dying Girl") or romantic connections ("Looking for Alaska")</a:t>
            </a:r>
            <a:endParaRPr sz="1200">
              <a:solidFill>
                <a:srgbClr val="374151"/>
              </a:solidFill>
              <a:latin typeface="Roboto"/>
              <a:ea typeface="Roboto"/>
              <a:cs typeface="Roboto"/>
              <a:sym typeface="Roboto"/>
            </a:endParaRPr>
          </a:p>
          <a:p>
            <a:pPr indent="0" lvl="0" marL="0" rtl="0" algn="l">
              <a:spcBef>
                <a:spcPts val="15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a267236802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a267236802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653331" y="441184"/>
            <a:ext cx="7837500" cy="949500"/>
          </a:xfrm>
          <a:prstGeom prst="rect">
            <a:avLst/>
          </a:prstGeom>
          <a:noFill/>
          <a:ln>
            <a:noFill/>
          </a:ln>
        </p:spPr>
        <p:txBody>
          <a:bodyPr anchorCtr="0" anchor="b" bIns="34275" lIns="68575" spcFirstLastPara="1" rIns="68575" wrap="square" tIns="34275">
            <a:normAutofit/>
          </a:bodyPr>
          <a:lstStyle>
            <a:lvl1pPr lvl="0" rtl="0" algn="l">
              <a:lnSpc>
                <a:spcPct val="100000"/>
              </a:lnSpc>
              <a:spcBef>
                <a:spcPts val="0"/>
              </a:spcBef>
              <a:spcAft>
                <a:spcPts val="0"/>
              </a:spcAft>
              <a:buClr>
                <a:schemeClr val="dk2"/>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658368" y="1618488"/>
            <a:ext cx="7831800" cy="2928000"/>
          </a:xfrm>
          <a:prstGeom prst="rect">
            <a:avLst/>
          </a:prstGeom>
          <a:noFill/>
          <a:ln>
            <a:noFill/>
          </a:ln>
        </p:spPr>
        <p:txBody>
          <a:bodyPr anchorCtr="0" anchor="t" bIns="34275" lIns="68575" spcFirstLastPara="1" rIns="68575" wrap="square" tIns="34275">
            <a:normAutofit/>
          </a:bodyPr>
          <a:lstStyle>
            <a:lvl1pPr indent="-317500" lvl="0" marL="457200" rtl="0" algn="l">
              <a:lnSpc>
                <a:spcPct val="120000"/>
              </a:lnSpc>
              <a:spcBef>
                <a:spcPts val="800"/>
              </a:spcBef>
              <a:spcAft>
                <a:spcPts val="0"/>
              </a:spcAft>
              <a:buClr>
                <a:schemeClr val="dk2"/>
              </a:buClr>
              <a:buSzPts val="1400"/>
              <a:buChar char="●"/>
              <a:defRPr/>
            </a:lvl1pPr>
            <a:lvl2pPr indent="-317500" lvl="1" marL="914400" rtl="0" algn="l">
              <a:lnSpc>
                <a:spcPct val="120000"/>
              </a:lnSpc>
              <a:spcBef>
                <a:spcPts val="1200"/>
              </a:spcBef>
              <a:spcAft>
                <a:spcPts val="0"/>
              </a:spcAft>
              <a:buClr>
                <a:schemeClr val="dk2"/>
              </a:buClr>
              <a:buSzPts val="1400"/>
              <a:buChar char="○"/>
              <a:defRPr/>
            </a:lvl2pPr>
            <a:lvl3pPr indent="-317500" lvl="2" marL="1371600" rtl="0" algn="l">
              <a:lnSpc>
                <a:spcPct val="120000"/>
              </a:lnSpc>
              <a:spcBef>
                <a:spcPts val="1200"/>
              </a:spcBef>
              <a:spcAft>
                <a:spcPts val="0"/>
              </a:spcAft>
              <a:buClr>
                <a:schemeClr val="dk2"/>
              </a:buClr>
              <a:buSzPts val="1400"/>
              <a:buChar char="■"/>
              <a:defRPr/>
            </a:lvl3pPr>
            <a:lvl4pPr indent="-317500" lvl="3" marL="1828800" rtl="0" algn="l">
              <a:lnSpc>
                <a:spcPct val="120000"/>
              </a:lnSpc>
              <a:spcBef>
                <a:spcPts val="1200"/>
              </a:spcBef>
              <a:spcAft>
                <a:spcPts val="0"/>
              </a:spcAft>
              <a:buClr>
                <a:schemeClr val="dk2"/>
              </a:buClr>
              <a:buSzPts val="1400"/>
              <a:buChar char="●"/>
              <a:defRPr/>
            </a:lvl4pPr>
            <a:lvl5pPr indent="-317500" lvl="4" marL="2286000" rtl="0" algn="l">
              <a:lnSpc>
                <a:spcPct val="120000"/>
              </a:lnSpc>
              <a:spcBef>
                <a:spcPts val="1200"/>
              </a:spcBef>
              <a:spcAft>
                <a:spcPts val="0"/>
              </a:spcAft>
              <a:buClr>
                <a:schemeClr val="dk2"/>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3" name="Google Shape;53;p13"/>
          <p:cNvSpPr txBox="1"/>
          <p:nvPr>
            <p:ph idx="10" type="dt"/>
          </p:nvPr>
        </p:nvSpPr>
        <p:spPr>
          <a:xfrm>
            <a:off x="658368"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4" name="Google Shape;54;p13"/>
          <p:cNvSpPr txBox="1"/>
          <p:nvPr>
            <p:ph idx="11" type="ftr"/>
          </p:nvPr>
        </p:nvSpPr>
        <p:spPr>
          <a:xfrm>
            <a:off x="5349240" y="4767263"/>
            <a:ext cx="32235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5" name="Google Shape;55;p13"/>
          <p:cNvSpPr txBox="1"/>
          <p:nvPr>
            <p:ph idx="12" type="sldNum"/>
          </p:nvPr>
        </p:nvSpPr>
        <p:spPr>
          <a:xfrm>
            <a:off x="8572499" y="4767263"/>
            <a:ext cx="3909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hyperlink" Target="https://pen.org/" TargetMode="External"/><Relationship Id="rId5" Type="http://schemas.openxmlformats.org/officeDocument/2006/relationships/hyperlink" Target="https://chart-studio.plotly.com/~aholland/1/#/" TargetMode="External"/><Relationship Id="rId6" Type="http://schemas.openxmlformats.org/officeDocument/2006/relationships/hyperlink" Target="https://chart-studio.plotly.com/~aholland/1/#/"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hyperlink" Target="https://pen.org/" TargetMode="External"/><Relationship Id="rId5" Type="http://schemas.openxmlformats.org/officeDocument/2006/relationships/hyperlink" Target="https://chart-studio.plotly.com/~aholland/1/#/" TargetMode="External"/><Relationship Id="rId6" Type="http://schemas.openxmlformats.org/officeDocument/2006/relationships/hyperlink" Target="https://chart-studio.plotly.com/~aholland/1/#/"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hyperlink" Target="https://pen.org/" TargetMode="Externa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hyperlink" Target="https://pen.org/" TargetMode="Externa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pen.org/" TargetMode="External"/><Relationship Id="rId4" Type="http://schemas.openxmlformats.org/officeDocument/2006/relationships/image" Target="../media/image16.jpg"/><Relationship Id="rId5"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hyperlink" Target="https://pen.or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hyperlink" Target="https://pen.org/" TargetMode="Externa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hyperlink" Target="https://pen.org/" TargetMode="Externa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hyperlink" Target="https://pen.org/" TargetMode="Externa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hyperlink" Target="https://pen.org/" TargetMode="Externa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hyperlink" Target="https://pen.org/" TargetMode="Externa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hyperlink" Target="https://docs.google.com/spreadsheets/d/1hTs_PB7KuTMBtNMESFEGuK-0abzhNxVv4tgpI5-iKe8/edit#gid=1171606318" TargetMode="External"/><Relationship Id="rId4" Type="http://schemas.openxmlformats.org/officeDocument/2006/relationships/hyperlink" Target="https://docs.google.com/spreadsheets/d/1a6v7R7pidO7TIwRZTIh9T6c0--QNNVufcUUrDcz2GJM/edit#gid=717219603" TargetMode="External"/><Relationship Id="rId5" Type="http://schemas.openxmlformats.org/officeDocument/2006/relationships/hyperlink" Target="https://pen.org/" TargetMode="External"/><Relationship Id="rId6"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920">
                <a:latin typeface="Times New Roman"/>
                <a:ea typeface="Times New Roman"/>
                <a:cs typeface="Times New Roman"/>
                <a:sym typeface="Times New Roman"/>
              </a:rPr>
              <a:t>Context</a:t>
            </a:r>
            <a:endParaRPr b="1" sz="2920">
              <a:latin typeface="Times New Roman"/>
              <a:ea typeface="Times New Roman"/>
              <a:cs typeface="Times New Roman"/>
              <a:sym typeface="Times New Roman"/>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400">
                <a:latin typeface="Times New Roman"/>
                <a:ea typeface="Times New Roman"/>
                <a:cs typeface="Times New Roman"/>
                <a:sym typeface="Times New Roman"/>
              </a:rPr>
              <a:t>Imagine you are apart of the American Library Association…</a:t>
            </a:r>
            <a:endParaRPr sz="24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653331" y="441184"/>
            <a:ext cx="7837500" cy="9495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t/>
            </a:r>
            <a:endParaRPr/>
          </a:p>
        </p:txBody>
      </p:sp>
      <p:sp>
        <p:nvSpPr>
          <p:cNvPr id="127" name="Google Shape;127;p23"/>
          <p:cNvSpPr txBox="1"/>
          <p:nvPr>
            <p:ph idx="1" type="body"/>
          </p:nvPr>
        </p:nvSpPr>
        <p:spPr>
          <a:xfrm>
            <a:off x="658368" y="1618488"/>
            <a:ext cx="7831800" cy="2928000"/>
          </a:xfrm>
          <a:prstGeom prst="rect">
            <a:avLst/>
          </a:prstGeom>
        </p:spPr>
        <p:txBody>
          <a:bodyPr anchorCtr="0" anchor="t" bIns="34275" lIns="68575" spcFirstLastPara="1" rIns="68575" wrap="square" tIns="34275">
            <a:normAutofit/>
          </a:bodyPr>
          <a:lstStyle/>
          <a:p>
            <a:pPr indent="0" lvl="0" marL="0" rtl="0" algn="l">
              <a:spcBef>
                <a:spcPts val="800"/>
              </a:spcBef>
              <a:spcAft>
                <a:spcPts val="1200"/>
              </a:spcAft>
              <a:buNone/>
            </a:pPr>
            <a:r>
              <a:t/>
            </a:r>
            <a:endParaRPr/>
          </a:p>
        </p:txBody>
      </p:sp>
      <p:pic>
        <p:nvPicPr>
          <p:cNvPr id="128" name="Google Shape;128;p23"/>
          <p:cNvPicPr preferRelativeResize="0"/>
          <p:nvPr/>
        </p:nvPicPr>
        <p:blipFill>
          <a:blip r:embed="rId3">
            <a:alphaModFix/>
          </a:blip>
          <a:stretch>
            <a:fillRect/>
          </a:stretch>
        </p:blipFill>
        <p:spPr>
          <a:xfrm>
            <a:off x="408408" y="0"/>
            <a:ext cx="8327183" cy="5143499"/>
          </a:xfrm>
          <a:prstGeom prst="rect">
            <a:avLst/>
          </a:prstGeom>
          <a:noFill/>
          <a:ln>
            <a:noFill/>
          </a:ln>
        </p:spPr>
      </p:pic>
      <p:pic>
        <p:nvPicPr>
          <p:cNvPr id="129" name="Google Shape;129;p23"/>
          <p:cNvPicPr preferRelativeResize="0"/>
          <p:nvPr/>
        </p:nvPicPr>
        <p:blipFill>
          <a:blip r:embed="rId4">
            <a:alphaModFix/>
          </a:blip>
          <a:stretch>
            <a:fillRect/>
          </a:stretch>
        </p:blipFill>
        <p:spPr>
          <a:xfrm>
            <a:off x="408408" y="0"/>
            <a:ext cx="8327183" cy="51434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24"/>
          <p:cNvPicPr preferRelativeResize="0"/>
          <p:nvPr/>
        </p:nvPicPr>
        <p:blipFill>
          <a:blip r:embed="rId3">
            <a:alphaModFix/>
          </a:blip>
          <a:stretch>
            <a:fillRect/>
          </a:stretch>
        </p:blipFill>
        <p:spPr>
          <a:xfrm>
            <a:off x="152400" y="152400"/>
            <a:ext cx="6774180" cy="4838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5"/>
          <p:cNvPicPr preferRelativeResize="0"/>
          <p:nvPr/>
        </p:nvPicPr>
        <p:blipFill>
          <a:blip r:embed="rId3">
            <a:alphaModFix/>
          </a:blip>
          <a:stretch>
            <a:fillRect/>
          </a:stretch>
        </p:blipFill>
        <p:spPr>
          <a:xfrm>
            <a:off x="1244975" y="0"/>
            <a:ext cx="7200876" cy="5143500"/>
          </a:xfrm>
          <a:prstGeom prst="rect">
            <a:avLst/>
          </a:prstGeom>
          <a:noFill/>
          <a:ln>
            <a:noFill/>
          </a:ln>
        </p:spPr>
      </p:pic>
      <p:sp>
        <p:nvSpPr>
          <p:cNvPr id="140" name="Google Shape;140;p25"/>
          <p:cNvSpPr txBox="1"/>
          <p:nvPr/>
        </p:nvSpPr>
        <p:spPr>
          <a:xfrm>
            <a:off x="4846195" y="4791775"/>
            <a:ext cx="42978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r>
              <a:rPr lang="en" sz="800">
                <a:solidFill>
                  <a:srgbClr val="412D24"/>
                </a:solidFill>
              </a:rPr>
              <a:t>DATA TAKEN FROM </a:t>
            </a:r>
            <a:r>
              <a:rPr lang="en" sz="800" u="sng">
                <a:solidFill>
                  <a:schemeClr val="hlink"/>
                </a:solidFill>
                <a:hlinkClick r:id="rId4"/>
              </a:rPr>
              <a:t>PEN.ORG</a:t>
            </a:r>
            <a:endParaRPr sz="800">
              <a:solidFill>
                <a:srgbClr val="412D24"/>
              </a:solidFill>
            </a:endParaRPr>
          </a:p>
        </p:txBody>
      </p:sp>
      <p:sp>
        <p:nvSpPr>
          <p:cNvPr id="141" name="Google Shape;141;p25"/>
          <p:cNvSpPr txBox="1"/>
          <p:nvPr/>
        </p:nvSpPr>
        <p:spPr>
          <a:xfrm>
            <a:off x="3275400" y="4671250"/>
            <a:ext cx="58686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t>INTERACTIVE GRAPHIC:  </a:t>
            </a:r>
            <a:r>
              <a:rPr lang="en" sz="800" u="sng">
                <a:solidFill>
                  <a:schemeClr val="hlink"/>
                </a:solidFill>
                <a:hlinkClick r:id="rId5"/>
              </a:rPr>
              <a:t>https</a:t>
            </a:r>
            <a:r>
              <a:rPr lang="en" sz="800" u="sng">
                <a:solidFill>
                  <a:schemeClr val="hlink"/>
                </a:solidFill>
                <a:hlinkClick r:id="rId6"/>
              </a:rPr>
              <a:t>://chart-studio.plotly.com/~aholland/1/#/</a:t>
            </a:r>
            <a:endParaRPr sz="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b="1" lang="en" sz="2900">
                <a:solidFill>
                  <a:schemeClr val="dk1"/>
                </a:solidFill>
                <a:latin typeface="Times New Roman"/>
                <a:ea typeface="Times New Roman"/>
                <a:cs typeface="Times New Roman"/>
                <a:sym typeface="Times New Roman"/>
              </a:rPr>
              <a:t>American Library Association </a:t>
            </a:r>
            <a:r>
              <a:rPr lang="en" sz="2900">
                <a:solidFill>
                  <a:schemeClr val="dk1"/>
                </a:solidFill>
                <a:latin typeface="Times New Roman"/>
                <a:ea typeface="Times New Roman"/>
                <a:cs typeface="Times New Roman"/>
                <a:sym typeface="Times New Roman"/>
              </a:rPr>
              <a:t>to create a program that allows youth under the age of 21 access to digital libraries regardless of their geographic location. </a:t>
            </a:r>
            <a:endParaRPr b="1" sz="5400">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27"/>
          <p:cNvPicPr preferRelativeResize="0"/>
          <p:nvPr/>
        </p:nvPicPr>
        <p:blipFill>
          <a:blip r:embed="rId3">
            <a:alphaModFix/>
          </a:blip>
          <a:stretch>
            <a:fillRect/>
          </a:stretch>
        </p:blipFill>
        <p:spPr>
          <a:xfrm>
            <a:off x="1625975" y="0"/>
            <a:ext cx="7219598" cy="5156875"/>
          </a:xfrm>
          <a:prstGeom prst="rect">
            <a:avLst/>
          </a:prstGeom>
          <a:noFill/>
          <a:ln>
            <a:noFill/>
          </a:ln>
        </p:spPr>
      </p:pic>
      <p:sp>
        <p:nvSpPr>
          <p:cNvPr id="152" name="Google Shape;152;p27"/>
          <p:cNvSpPr txBox="1"/>
          <p:nvPr/>
        </p:nvSpPr>
        <p:spPr>
          <a:xfrm>
            <a:off x="4846195" y="4791775"/>
            <a:ext cx="42978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r>
              <a:rPr lang="en" sz="800">
                <a:solidFill>
                  <a:srgbClr val="412D24"/>
                </a:solidFill>
              </a:rPr>
              <a:t>DATA TAKEN FROM </a:t>
            </a:r>
            <a:r>
              <a:rPr lang="en" sz="800" u="sng">
                <a:solidFill>
                  <a:schemeClr val="hlink"/>
                </a:solidFill>
                <a:hlinkClick r:id="rId4"/>
              </a:rPr>
              <a:t>PEN.ORG</a:t>
            </a:r>
            <a:endParaRPr sz="800">
              <a:solidFill>
                <a:srgbClr val="412D24"/>
              </a:solidFill>
            </a:endParaRPr>
          </a:p>
        </p:txBody>
      </p:sp>
      <p:sp>
        <p:nvSpPr>
          <p:cNvPr id="153" name="Google Shape;153;p27"/>
          <p:cNvSpPr txBox="1"/>
          <p:nvPr/>
        </p:nvSpPr>
        <p:spPr>
          <a:xfrm>
            <a:off x="3275400" y="4671250"/>
            <a:ext cx="58686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t>INTERACTIVE GRAPHIC: </a:t>
            </a:r>
            <a:r>
              <a:rPr lang="en" sz="800" u="sng">
                <a:solidFill>
                  <a:schemeClr val="hlink"/>
                </a:solidFill>
                <a:hlinkClick r:id="rId5"/>
              </a:rPr>
              <a:t>https</a:t>
            </a:r>
            <a:r>
              <a:rPr lang="en" sz="800" u="sng">
                <a:solidFill>
                  <a:schemeClr val="hlink"/>
                </a:solidFill>
                <a:hlinkClick r:id="rId6"/>
              </a:rPr>
              <a:t>://chart-studio.plotly.com/~aholland/1/#/</a:t>
            </a:r>
            <a:endParaRPr sz="800"/>
          </a:p>
        </p:txBody>
      </p:sp>
      <p:sp>
        <p:nvSpPr>
          <p:cNvPr id="154" name="Google Shape;154;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Times New Roman"/>
                <a:ea typeface="Times New Roman"/>
                <a:cs typeface="Times New Roman"/>
                <a:sym typeface="Times New Roman"/>
              </a:rPr>
              <a:t>Questions?</a:t>
            </a:r>
            <a:endParaRPr b="1">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latin typeface="Times New Roman"/>
                <a:ea typeface="Times New Roman"/>
                <a:cs typeface="Times New Roman"/>
                <a:sym typeface="Times New Roman"/>
              </a:rPr>
              <a:t>Additional Information</a:t>
            </a:r>
            <a:endParaRPr b="1" sz="2820">
              <a:latin typeface="Times New Roman"/>
              <a:ea typeface="Times New Roman"/>
              <a:cs typeface="Times New Roman"/>
              <a:sym typeface="Times New Roman"/>
            </a:endParaRPr>
          </a:p>
        </p:txBody>
      </p:sp>
      <p:sp>
        <p:nvSpPr>
          <p:cNvPr id="160" name="Google Shape;160;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6" name="Google Shape;166;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7" name="Google Shape;167;p29"/>
          <p:cNvPicPr preferRelativeResize="0"/>
          <p:nvPr/>
        </p:nvPicPr>
        <p:blipFill>
          <a:blip r:embed="rId3">
            <a:alphaModFix/>
          </a:blip>
          <a:stretch>
            <a:fillRect/>
          </a:stretch>
        </p:blipFill>
        <p:spPr>
          <a:xfrm>
            <a:off x="971550" y="0"/>
            <a:ext cx="7200900"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0"/>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173" name="Google Shape;173;p30"/>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4" name="Google Shape;174;p30"/>
          <p:cNvPicPr preferRelativeResize="0"/>
          <p:nvPr/>
        </p:nvPicPr>
        <p:blipFill>
          <a:blip r:embed="rId3">
            <a:alphaModFix/>
          </a:blip>
          <a:stretch>
            <a:fillRect/>
          </a:stretch>
        </p:blipFill>
        <p:spPr>
          <a:xfrm>
            <a:off x="-2" y="152400"/>
            <a:ext cx="6987553" cy="4991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1"/>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latin typeface="Times New Roman"/>
                <a:ea typeface="Times New Roman"/>
                <a:cs typeface="Times New Roman"/>
                <a:sym typeface="Times New Roman"/>
              </a:rPr>
              <a:t>2021 - 2022</a:t>
            </a:r>
            <a:endParaRPr b="1">
              <a:latin typeface="Times New Roman"/>
              <a:ea typeface="Times New Roman"/>
              <a:cs typeface="Times New Roman"/>
              <a:sym typeface="Times New Roman"/>
            </a:endParaRPr>
          </a:p>
        </p:txBody>
      </p:sp>
      <p:sp>
        <p:nvSpPr>
          <p:cNvPr id="180" name="Google Shape;180;p31"/>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latin typeface="Times New Roman"/>
              <a:ea typeface="Times New Roman"/>
              <a:cs typeface="Times New Roman"/>
              <a:sym typeface="Times New Roman"/>
            </a:endParaRPr>
          </a:p>
        </p:txBody>
      </p:sp>
      <p:sp>
        <p:nvSpPr>
          <p:cNvPr id="181" name="Google Shape;181;p31"/>
          <p:cNvSpPr txBox="1"/>
          <p:nvPr/>
        </p:nvSpPr>
        <p:spPr>
          <a:xfrm>
            <a:off x="4846195" y="4791775"/>
            <a:ext cx="42978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r>
              <a:rPr lang="en" sz="800">
                <a:solidFill>
                  <a:srgbClr val="412D24"/>
                </a:solidFill>
              </a:rPr>
              <a:t>DATA TAKEN FROM </a:t>
            </a:r>
            <a:r>
              <a:rPr lang="en" sz="800" u="sng">
                <a:solidFill>
                  <a:schemeClr val="hlink"/>
                </a:solidFill>
                <a:hlinkClick r:id="rId3"/>
              </a:rPr>
              <a:t>PEN.ORG</a:t>
            </a:r>
            <a:endParaRPr sz="800">
              <a:solidFill>
                <a:srgbClr val="412D24"/>
              </a:solidFill>
            </a:endParaRPr>
          </a:p>
        </p:txBody>
      </p:sp>
      <p:pic>
        <p:nvPicPr>
          <p:cNvPr id="182" name="Google Shape;182;p31"/>
          <p:cNvPicPr preferRelativeResize="0"/>
          <p:nvPr/>
        </p:nvPicPr>
        <p:blipFill>
          <a:blip r:embed="rId4">
            <a:alphaModFix/>
          </a:blip>
          <a:stretch>
            <a:fillRect/>
          </a:stretch>
        </p:blipFill>
        <p:spPr>
          <a:xfrm>
            <a:off x="1943100" y="0"/>
            <a:ext cx="7200900"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2"/>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latin typeface="Times New Roman"/>
                <a:ea typeface="Times New Roman"/>
                <a:cs typeface="Times New Roman"/>
                <a:sym typeface="Times New Roman"/>
              </a:rPr>
              <a:t>2022 - 2023</a:t>
            </a:r>
            <a:endParaRPr b="1">
              <a:latin typeface="Times New Roman"/>
              <a:ea typeface="Times New Roman"/>
              <a:cs typeface="Times New Roman"/>
              <a:sym typeface="Times New Roman"/>
            </a:endParaRPr>
          </a:p>
        </p:txBody>
      </p:sp>
      <p:sp>
        <p:nvSpPr>
          <p:cNvPr id="188" name="Google Shape;188;p32"/>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latin typeface="Times New Roman"/>
              <a:ea typeface="Times New Roman"/>
              <a:cs typeface="Times New Roman"/>
              <a:sym typeface="Times New Roman"/>
            </a:endParaRPr>
          </a:p>
        </p:txBody>
      </p:sp>
      <p:sp>
        <p:nvSpPr>
          <p:cNvPr id="189" name="Google Shape;189;p32"/>
          <p:cNvSpPr txBox="1"/>
          <p:nvPr/>
        </p:nvSpPr>
        <p:spPr>
          <a:xfrm>
            <a:off x="4846195" y="4791775"/>
            <a:ext cx="42978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r>
              <a:rPr lang="en" sz="800">
                <a:solidFill>
                  <a:srgbClr val="412D24"/>
                </a:solidFill>
              </a:rPr>
              <a:t>DATA TAKEN FROM </a:t>
            </a:r>
            <a:r>
              <a:rPr lang="en" sz="800" u="sng">
                <a:solidFill>
                  <a:schemeClr val="hlink"/>
                </a:solidFill>
                <a:hlinkClick r:id="rId3"/>
              </a:rPr>
              <a:t>PEN.ORG</a:t>
            </a:r>
            <a:endParaRPr sz="800">
              <a:solidFill>
                <a:srgbClr val="412D24"/>
              </a:solidFill>
            </a:endParaRPr>
          </a:p>
        </p:txBody>
      </p:sp>
      <p:pic>
        <p:nvPicPr>
          <p:cNvPr id="190" name="Google Shape;190;p32"/>
          <p:cNvPicPr preferRelativeResize="0"/>
          <p:nvPr/>
        </p:nvPicPr>
        <p:blipFill>
          <a:blip r:embed="rId4">
            <a:alphaModFix/>
          </a:blip>
          <a:stretch>
            <a:fillRect/>
          </a:stretch>
        </p:blipFill>
        <p:spPr>
          <a:xfrm>
            <a:off x="1943100" y="0"/>
            <a:ext cx="72009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 name="Shape 65"/>
        <p:cNvGrpSpPr/>
        <p:nvPr/>
      </p:nvGrpSpPr>
      <p:grpSpPr>
        <a:xfrm>
          <a:off x="0" y="0"/>
          <a:ext cx="0" cy="0"/>
          <a:chOff x="0" y="0"/>
          <a:chExt cx="0" cy="0"/>
        </a:xfrm>
      </p:grpSpPr>
      <p:sp>
        <p:nvSpPr>
          <p:cNvPr id="66" name="Google Shape;66;p15"/>
          <p:cNvSpPr txBox="1"/>
          <p:nvPr/>
        </p:nvSpPr>
        <p:spPr>
          <a:xfrm>
            <a:off x="307506" y="3352575"/>
            <a:ext cx="8684100" cy="9120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None/>
            </a:pPr>
            <a:r>
              <a:rPr lang="en" sz="3600">
                <a:solidFill>
                  <a:srgbClr val="412D24"/>
                </a:solidFill>
                <a:latin typeface="Times New Roman"/>
                <a:ea typeface="Times New Roman"/>
                <a:cs typeface="Times New Roman"/>
                <a:sym typeface="Times New Roman"/>
              </a:rPr>
              <a:t>Book Bans in the United States</a:t>
            </a:r>
            <a:endParaRPr sz="3600">
              <a:solidFill>
                <a:srgbClr val="412D24"/>
              </a:solidFill>
              <a:latin typeface="Times New Roman"/>
              <a:ea typeface="Times New Roman"/>
              <a:cs typeface="Times New Roman"/>
              <a:sym typeface="Times New Roman"/>
            </a:endParaRPr>
          </a:p>
        </p:txBody>
      </p:sp>
      <p:sp>
        <p:nvSpPr>
          <p:cNvPr id="67" name="Google Shape;67;p15"/>
          <p:cNvSpPr txBox="1"/>
          <p:nvPr/>
        </p:nvSpPr>
        <p:spPr>
          <a:xfrm>
            <a:off x="307506" y="4332471"/>
            <a:ext cx="8684100" cy="4593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None/>
            </a:pPr>
            <a:r>
              <a:rPr lang="en" sz="1200">
                <a:solidFill>
                  <a:srgbClr val="412D24"/>
                </a:solidFill>
                <a:latin typeface="Times New Roman"/>
                <a:ea typeface="Times New Roman"/>
                <a:cs typeface="Times New Roman"/>
                <a:sym typeface="Times New Roman"/>
              </a:rPr>
              <a:t>ALAINA HOLLAND AND JORDYN IRWIN</a:t>
            </a:r>
            <a:endParaRPr sz="1600">
              <a:solidFill>
                <a:srgbClr val="412D24"/>
              </a:solidFill>
              <a:latin typeface="Times New Roman"/>
              <a:ea typeface="Times New Roman"/>
              <a:cs typeface="Times New Roman"/>
              <a:sym typeface="Times New Roman"/>
            </a:endParaRPr>
          </a:p>
        </p:txBody>
      </p:sp>
      <p:sp>
        <p:nvSpPr>
          <p:cNvPr id="68" name="Google Shape;68;p15"/>
          <p:cNvSpPr txBox="1"/>
          <p:nvPr/>
        </p:nvSpPr>
        <p:spPr>
          <a:xfrm>
            <a:off x="4846195" y="4791775"/>
            <a:ext cx="42978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r>
              <a:rPr lang="en" sz="800">
                <a:solidFill>
                  <a:srgbClr val="412D24"/>
                </a:solidFill>
              </a:rPr>
              <a:t>DATA TAKEN FROM </a:t>
            </a:r>
            <a:r>
              <a:rPr lang="en" sz="800" u="sng">
                <a:solidFill>
                  <a:schemeClr val="hlink"/>
                </a:solidFill>
                <a:hlinkClick r:id="rId3"/>
              </a:rPr>
              <a:t>PEN.ORG</a:t>
            </a:r>
            <a:endParaRPr sz="800">
              <a:solidFill>
                <a:srgbClr val="412D24"/>
              </a:solidFill>
            </a:endParaRPr>
          </a:p>
        </p:txBody>
      </p:sp>
      <p:grpSp>
        <p:nvGrpSpPr>
          <p:cNvPr id="69" name="Google Shape;69;p15"/>
          <p:cNvGrpSpPr/>
          <p:nvPr/>
        </p:nvGrpSpPr>
        <p:grpSpPr>
          <a:xfrm>
            <a:off x="1678850" y="660200"/>
            <a:ext cx="5878753" cy="2731604"/>
            <a:chOff x="1678850" y="660200"/>
            <a:chExt cx="5878753" cy="2731604"/>
          </a:xfrm>
        </p:grpSpPr>
        <p:pic>
          <p:nvPicPr>
            <p:cNvPr descr="Open book with blank pages" id="70" name="Google Shape;70;p15"/>
            <p:cNvPicPr preferRelativeResize="0"/>
            <p:nvPr/>
          </p:nvPicPr>
          <p:blipFill rotWithShape="1">
            <a:blip r:embed="rId4">
              <a:alphaModFix/>
            </a:blip>
            <a:srcRect b="6668" l="0" r="0" t="18576"/>
            <a:stretch/>
          </p:blipFill>
          <p:spPr>
            <a:xfrm>
              <a:off x="1678850" y="660200"/>
              <a:ext cx="5878753" cy="2731604"/>
            </a:xfrm>
            <a:prstGeom prst="rect">
              <a:avLst/>
            </a:prstGeom>
            <a:noFill/>
            <a:ln>
              <a:noFill/>
            </a:ln>
          </p:spPr>
        </p:pic>
        <p:pic>
          <p:nvPicPr>
            <p:cNvPr descr="Freedom to read is celebrated during Banned Books Week - The State News" id="71" name="Google Shape;71;p15"/>
            <p:cNvPicPr preferRelativeResize="0"/>
            <p:nvPr/>
          </p:nvPicPr>
          <p:blipFill rotWithShape="1">
            <a:blip r:embed="rId5">
              <a:alphaModFix amt="85000"/>
            </a:blip>
            <a:srcRect b="0" l="0" r="0" t="0"/>
            <a:stretch/>
          </p:blipFill>
          <p:spPr>
            <a:xfrm>
              <a:off x="4656976" y="1319638"/>
              <a:ext cx="1088197" cy="751917"/>
            </a:xfrm>
            <a:prstGeom prst="rect">
              <a:avLst/>
            </a:prstGeom>
            <a:noFill/>
            <a:ln>
              <a:noFill/>
            </a:ln>
          </p:spPr>
        </p:pic>
        <p:sp>
          <p:nvSpPr>
            <p:cNvPr id="72" name="Google Shape;72;p15"/>
            <p:cNvSpPr txBox="1"/>
            <p:nvPr/>
          </p:nvSpPr>
          <p:spPr>
            <a:xfrm>
              <a:off x="3442376" y="1108937"/>
              <a:ext cx="1088100" cy="1385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 sz="700" u="none" cap="none" strike="noStrike">
                  <a:solidFill>
                    <a:srgbClr val="3F3F3F"/>
                  </a:solidFill>
                  <a:latin typeface="Cutive"/>
                  <a:ea typeface="Cutive"/>
                  <a:cs typeface="Cutive"/>
                  <a:sym typeface="Cutive"/>
                </a:rPr>
                <a:t>BANNED </a:t>
              </a:r>
              <a:r>
                <a:rPr b="1" lang="en" sz="700">
                  <a:solidFill>
                    <a:srgbClr val="3F3F3F"/>
                  </a:solidFill>
                  <a:latin typeface="Cutive"/>
                  <a:ea typeface="Cutive"/>
                  <a:cs typeface="Cutive"/>
                  <a:sym typeface="Cutive"/>
                </a:rPr>
                <a:t>BANNED</a:t>
              </a:r>
              <a:endParaRPr sz="700">
                <a:solidFill>
                  <a:schemeClr val="dk1"/>
                </a:solidFill>
              </a:endParaRPr>
            </a:p>
            <a:p>
              <a:pPr indent="0" lvl="0" marL="0" rtl="0" algn="l">
                <a:spcBef>
                  <a:spcPts val="0"/>
                </a:spcBef>
                <a:spcAft>
                  <a:spcPts val="0"/>
                </a:spcAft>
                <a:buClr>
                  <a:schemeClr val="dk1"/>
                </a:buClr>
                <a:buFont typeface="Arial"/>
                <a:buNone/>
              </a:pPr>
              <a:r>
                <a:rPr b="1" lang="en" sz="700">
                  <a:solidFill>
                    <a:srgbClr val="3F3F3F"/>
                  </a:solidFill>
                  <a:latin typeface="Cutive"/>
                  <a:ea typeface="Cutive"/>
                  <a:cs typeface="Cutive"/>
                  <a:sym typeface="Cutive"/>
                </a:rPr>
                <a:t>BANNED</a:t>
              </a:r>
              <a:endParaRPr sz="700">
                <a:solidFill>
                  <a:schemeClr val="dk1"/>
                </a:solidFill>
              </a:endParaRPr>
            </a:p>
            <a:p>
              <a:pPr indent="0" lvl="0" marL="0" rtl="0" algn="l">
                <a:spcBef>
                  <a:spcPts val="0"/>
                </a:spcBef>
                <a:spcAft>
                  <a:spcPts val="0"/>
                </a:spcAft>
                <a:buClr>
                  <a:schemeClr val="dk1"/>
                </a:buClr>
                <a:buFont typeface="Arial"/>
                <a:buNone/>
              </a:pPr>
              <a:r>
                <a:rPr b="1" lang="en" sz="700">
                  <a:solidFill>
                    <a:srgbClr val="3F3F3F"/>
                  </a:solidFill>
                  <a:latin typeface="Cutive"/>
                  <a:ea typeface="Cutive"/>
                  <a:cs typeface="Cutive"/>
                  <a:sym typeface="Cutive"/>
                </a:rPr>
                <a:t>BANNED BANNED</a:t>
              </a:r>
              <a:endParaRPr sz="700">
                <a:solidFill>
                  <a:schemeClr val="dk1"/>
                </a:solidFill>
              </a:endParaRPr>
            </a:p>
            <a:p>
              <a:pPr indent="0" lvl="0" marL="0" rtl="0" algn="l">
                <a:spcBef>
                  <a:spcPts val="0"/>
                </a:spcBef>
                <a:spcAft>
                  <a:spcPts val="0"/>
                </a:spcAft>
                <a:buClr>
                  <a:schemeClr val="dk1"/>
                </a:buClr>
                <a:buFont typeface="Arial"/>
                <a:buNone/>
              </a:pPr>
              <a:r>
                <a:rPr b="1" lang="en" sz="700">
                  <a:solidFill>
                    <a:srgbClr val="3F3F3F"/>
                  </a:solidFill>
                  <a:latin typeface="Cutive"/>
                  <a:ea typeface="Cutive"/>
                  <a:cs typeface="Cutive"/>
                  <a:sym typeface="Cutive"/>
                </a:rPr>
                <a:t>BANNED BANNED</a:t>
              </a:r>
              <a:endParaRPr sz="700">
                <a:solidFill>
                  <a:schemeClr val="dk1"/>
                </a:solidFill>
              </a:endParaRPr>
            </a:p>
            <a:p>
              <a:pPr indent="0" lvl="0" marL="0" rtl="0" algn="l">
                <a:spcBef>
                  <a:spcPts val="0"/>
                </a:spcBef>
                <a:spcAft>
                  <a:spcPts val="0"/>
                </a:spcAft>
                <a:buNone/>
              </a:pPr>
              <a:r>
                <a:rPr b="1" lang="en" sz="700">
                  <a:solidFill>
                    <a:srgbClr val="3F3F3F"/>
                  </a:solidFill>
                  <a:latin typeface="Cutive"/>
                  <a:ea typeface="Cutive"/>
                  <a:cs typeface="Cutive"/>
                  <a:sym typeface="Cutive"/>
                </a:rPr>
                <a:t>BANNED BANNED BANNED BANNED</a:t>
              </a:r>
              <a:endParaRPr sz="700">
                <a:solidFill>
                  <a:schemeClr val="dk1"/>
                </a:solidFill>
              </a:endParaRPr>
            </a:p>
            <a:p>
              <a:pPr indent="0" lvl="0" marL="0" marR="0" rtl="0" algn="l">
                <a:spcBef>
                  <a:spcPts val="0"/>
                </a:spcBef>
                <a:spcAft>
                  <a:spcPts val="0"/>
                </a:spcAft>
                <a:buNone/>
              </a:pPr>
              <a:r>
                <a:t/>
              </a:r>
              <a:endParaRPr b="1" sz="700">
                <a:solidFill>
                  <a:srgbClr val="3F3F3F"/>
                </a:solidFill>
                <a:latin typeface="Cutive"/>
                <a:ea typeface="Cutive"/>
                <a:cs typeface="Cutive"/>
                <a:sym typeface="Cutive"/>
              </a:endParaRPr>
            </a:p>
          </p:txBody>
        </p:sp>
      </p:grpSp>
      <p:sp>
        <p:nvSpPr>
          <p:cNvPr id="73" name="Google Shape;73;p15"/>
          <p:cNvSpPr txBox="1"/>
          <p:nvPr/>
        </p:nvSpPr>
        <p:spPr>
          <a:xfrm>
            <a:off x="69945" y="4791775"/>
            <a:ext cx="42978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 sz="800">
                <a:solidFill>
                  <a:srgbClr val="412D24"/>
                </a:solidFill>
              </a:rPr>
              <a:t>DECEMBER 5, 2023</a:t>
            </a:r>
            <a:endParaRPr sz="800">
              <a:solidFill>
                <a:srgbClr val="412D24"/>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33"/>
          <p:cNvPicPr preferRelativeResize="0"/>
          <p:nvPr/>
        </p:nvPicPr>
        <p:blipFill>
          <a:blip r:embed="rId3">
            <a:alphaModFix/>
          </a:blip>
          <a:stretch>
            <a:fillRect/>
          </a:stretch>
        </p:blipFill>
        <p:spPr>
          <a:xfrm>
            <a:off x="0" y="552925"/>
            <a:ext cx="5934398" cy="4238851"/>
          </a:xfrm>
          <a:prstGeom prst="rect">
            <a:avLst/>
          </a:prstGeom>
          <a:noFill/>
          <a:ln>
            <a:noFill/>
          </a:ln>
        </p:spPr>
      </p:pic>
      <p:sp>
        <p:nvSpPr>
          <p:cNvPr id="196" name="Google Shape;196;p33"/>
          <p:cNvSpPr txBox="1"/>
          <p:nvPr>
            <p:ph type="title"/>
          </p:nvPr>
        </p:nvSpPr>
        <p:spPr>
          <a:xfrm>
            <a:off x="5847900" y="1106125"/>
            <a:ext cx="3296100" cy="19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7000">
                <a:solidFill>
                  <a:srgbClr val="38761D"/>
                </a:solidFill>
                <a:latin typeface="Times New Roman"/>
                <a:ea typeface="Times New Roman"/>
                <a:cs typeface="Times New Roman"/>
                <a:sym typeface="Times New Roman"/>
              </a:rPr>
              <a:t>↑</a:t>
            </a:r>
            <a:r>
              <a:rPr lang="en" sz="5400">
                <a:solidFill>
                  <a:srgbClr val="38761D"/>
                </a:solidFill>
                <a:latin typeface="Times New Roman"/>
                <a:ea typeface="Times New Roman"/>
                <a:cs typeface="Times New Roman"/>
                <a:sym typeface="Times New Roman"/>
              </a:rPr>
              <a:t>32.76%</a:t>
            </a:r>
            <a:endParaRPr b="1" sz="7000">
              <a:solidFill>
                <a:srgbClr val="38761D"/>
              </a:solidFill>
              <a:latin typeface="Times New Roman"/>
              <a:ea typeface="Times New Roman"/>
              <a:cs typeface="Times New Roman"/>
              <a:sym typeface="Times New Roman"/>
            </a:endParaRPr>
          </a:p>
          <a:p>
            <a:pPr indent="0" lvl="0" marL="0" rtl="0" algn="ctr">
              <a:spcBef>
                <a:spcPts val="0"/>
              </a:spcBef>
              <a:spcAft>
                <a:spcPts val="0"/>
              </a:spcAft>
              <a:buSzPts val="990"/>
              <a:buNone/>
            </a:pPr>
            <a:r>
              <a:t/>
            </a:r>
            <a:endParaRPr sz="600">
              <a:latin typeface="Times New Roman"/>
              <a:ea typeface="Times New Roman"/>
              <a:cs typeface="Times New Roman"/>
              <a:sym typeface="Times New Roman"/>
            </a:endParaRPr>
          </a:p>
        </p:txBody>
      </p:sp>
      <p:sp>
        <p:nvSpPr>
          <p:cNvPr id="197" name="Google Shape;197;p33"/>
          <p:cNvSpPr txBox="1"/>
          <p:nvPr>
            <p:ph idx="1" type="body"/>
          </p:nvPr>
        </p:nvSpPr>
        <p:spPr>
          <a:xfrm>
            <a:off x="6235550" y="2664900"/>
            <a:ext cx="2646000" cy="1300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2300">
                <a:latin typeface="Times New Roman"/>
                <a:ea typeface="Times New Roman"/>
                <a:cs typeface="Times New Roman"/>
                <a:sym typeface="Times New Roman"/>
              </a:rPr>
              <a:t>Almost 1000 titles </a:t>
            </a:r>
            <a:endParaRPr sz="2300">
              <a:latin typeface="Times New Roman"/>
              <a:ea typeface="Times New Roman"/>
              <a:cs typeface="Times New Roman"/>
              <a:sym typeface="Times New Roman"/>
            </a:endParaRPr>
          </a:p>
        </p:txBody>
      </p:sp>
      <p:sp>
        <p:nvSpPr>
          <p:cNvPr id="198" name="Google Shape;198;p33"/>
          <p:cNvSpPr txBox="1"/>
          <p:nvPr/>
        </p:nvSpPr>
        <p:spPr>
          <a:xfrm>
            <a:off x="4846195" y="4791775"/>
            <a:ext cx="42978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r>
              <a:rPr lang="en" sz="800">
                <a:solidFill>
                  <a:srgbClr val="412D24"/>
                </a:solidFill>
              </a:rPr>
              <a:t>DATA TAKEN FROM </a:t>
            </a:r>
            <a:r>
              <a:rPr lang="en" sz="800" u="sng">
                <a:solidFill>
                  <a:schemeClr val="hlink"/>
                </a:solidFill>
                <a:hlinkClick r:id="rId4"/>
              </a:rPr>
              <a:t>PEN.ORG</a:t>
            </a:r>
            <a:endParaRPr sz="800">
              <a:solidFill>
                <a:srgbClr val="412D24"/>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4"/>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latin typeface="Times New Roman"/>
                <a:ea typeface="Times New Roman"/>
                <a:cs typeface="Times New Roman"/>
                <a:sym typeface="Times New Roman"/>
              </a:rPr>
              <a:t>2021 - 2022</a:t>
            </a:r>
            <a:endParaRPr b="1">
              <a:latin typeface="Times New Roman"/>
              <a:ea typeface="Times New Roman"/>
              <a:cs typeface="Times New Roman"/>
              <a:sym typeface="Times New Roman"/>
            </a:endParaRPr>
          </a:p>
        </p:txBody>
      </p:sp>
      <p:sp>
        <p:nvSpPr>
          <p:cNvPr id="204" name="Google Shape;204;p34"/>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latin typeface="Times New Roman"/>
              <a:ea typeface="Times New Roman"/>
              <a:cs typeface="Times New Roman"/>
              <a:sym typeface="Times New Roman"/>
            </a:endParaRPr>
          </a:p>
        </p:txBody>
      </p:sp>
      <p:sp>
        <p:nvSpPr>
          <p:cNvPr id="205" name="Google Shape;205;p34"/>
          <p:cNvSpPr txBox="1"/>
          <p:nvPr/>
        </p:nvSpPr>
        <p:spPr>
          <a:xfrm>
            <a:off x="4846195" y="4791775"/>
            <a:ext cx="42978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r>
              <a:rPr lang="en" sz="800">
                <a:solidFill>
                  <a:srgbClr val="412D24"/>
                </a:solidFill>
              </a:rPr>
              <a:t>DATA TAKEN FROM </a:t>
            </a:r>
            <a:r>
              <a:rPr lang="en" sz="800" u="sng">
                <a:solidFill>
                  <a:schemeClr val="hlink"/>
                </a:solidFill>
                <a:hlinkClick r:id="rId3"/>
              </a:rPr>
              <a:t>PEN.ORG</a:t>
            </a:r>
            <a:endParaRPr sz="800">
              <a:solidFill>
                <a:srgbClr val="412D24"/>
              </a:solidFill>
            </a:endParaRPr>
          </a:p>
        </p:txBody>
      </p:sp>
      <p:pic>
        <p:nvPicPr>
          <p:cNvPr id="206" name="Google Shape;206;p34"/>
          <p:cNvPicPr preferRelativeResize="0"/>
          <p:nvPr/>
        </p:nvPicPr>
        <p:blipFill>
          <a:blip r:embed="rId4">
            <a:alphaModFix/>
          </a:blip>
          <a:stretch>
            <a:fillRect/>
          </a:stretch>
        </p:blipFill>
        <p:spPr>
          <a:xfrm>
            <a:off x="2004050" y="43543"/>
            <a:ext cx="7139950" cy="509995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5"/>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latin typeface="Times New Roman"/>
                <a:ea typeface="Times New Roman"/>
                <a:cs typeface="Times New Roman"/>
                <a:sym typeface="Times New Roman"/>
              </a:rPr>
              <a:t>2022 - 2023</a:t>
            </a:r>
            <a:endParaRPr b="1">
              <a:latin typeface="Times New Roman"/>
              <a:ea typeface="Times New Roman"/>
              <a:cs typeface="Times New Roman"/>
              <a:sym typeface="Times New Roman"/>
            </a:endParaRPr>
          </a:p>
        </p:txBody>
      </p:sp>
      <p:sp>
        <p:nvSpPr>
          <p:cNvPr id="212" name="Google Shape;212;p35"/>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latin typeface="Times New Roman"/>
              <a:ea typeface="Times New Roman"/>
              <a:cs typeface="Times New Roman"/>
              <a:sym typeface="Times New Roman"/>
            </a:endParaRPr>
          </a:p>
        </p:txBody>
      </p:sp>
      <p:sp>
        <p:nvSpPr>
          <p:cNvPr id="213" name="Google Shape;213;p35"/>
          <p:cNvSpPr txBox="1"/>
          <p:nvPr/>
        </p:nvSpPr>
        <p:spPr>
          <a:xfrm>
            <a:off x="4846195" y="4791775"/>
            <a:ext cx="42978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r>
              <a:rPr lang="en" sz="800">
                <a:solidFill>
                  <a:srgbClr val="412D24"/>
                </a:solidFill>
              </a:rPr>
              <a:t>DATA TAKEN FROM </a:t>
            </a:r>
            <a:r>
              <a:rPr lang="en" sz="800" u="sng">
                <a:solidFill>
                  <a:schemeClr val="hlink"/>
                </a:solidFill>
                <a:hlinkClick r:id="rId3"/>
              </a:rPr>
              <a:t>PEN.ORG</a:t>
            </a:r>
            <a:endParaRPr sz="800">
              <a:solidFill>
                <a:srgbClr val="412D24"/>
              </a:solidFill>
            </a:endParaRPr>
          </a:p>
        </p:txBody>
      </p:sp>
      <p:pic>
        <p:nvPicPr>
          <p:cNvPr id="214" name="Google Shape;214;p35"/>
          <p:cNvPicPr preferRelativeResize="0"/>
          <p:nvPr/>
        </p:nvPicPr>
        <p:blipFill>
          <a:blip r:embed="rId4">
            <a:alphaModFix/>
          </a:blip>
          <a:stretch>
            <a:fillRect/>
          </a:stretch>
        </p:blipFill>
        <p:spPr>
          <a:xfrm>
            <a:off x="1985325" y="13375"/>
            <a:ext cx="7200910"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6"/>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latin typeface="Times New Roman"/>
                <a:ea typeface="Times New Roman"/>
                <a:cs typeface="Times New Roman"/>
                <a:sym typeface="Times New Roman"/>
              </a:rPr>
              <a:t>2021 - 2022</a:t>
            </a:r>
            <a:endParaRPr b="1">
              <a:latin typeface="Times New Roman"/>
              <a:ea typeface="Times New Roman"/>
              <a:cs typeface="Times New Roman"/>
              <a:sym typeface="Times New Roman"/>
            </a:endParaRPr>
          </a:p>
        </p:txBody>
      </p:sp>
      <p:sp>
        <p:nvSpPr>
          <p:cNvPr id="220" name="Google Shape;220;p36"/>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latin typeface="Times New Roman"/>
              <a:ea typeface="Times New Roman"/>
              <a:cs typeface="Times New Roman"/>
              <a:sym typeface="Times New Roman"/>
            </a:endParaRPr>
          </a:p>
        </p:txBody>
      </p:sp>
      <p:sp>
        <p:nvSpPr>
          <p:cNvPr id="221" name="Google Shape;221;p36"/>
          <p:cNvSpPr txBox="1"/>
          <p:nvPr/>
        </p:nvSpPr>
        <p:spPr>
          <a:xfrm>
            <a:off x="4846195" y="4791775"/>
            <a:ext cx="42978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r>
              <a:rPr lang="en" sz="800">
                <a:solidFill>
                  <a:srgbClr val="412D24"/>
                </a:solidFill>
              </a:rPr>
              <a:t>DATA TAKEN FROM </a:t>
            </a:r>
            <a:r>
              <a:rPr lang="en" sz="800" u="sng">
                <a:solidFill>
                  <a:schemeClr val="hlink"/>
                </a:solidFill>
                <a:hlinkClick r:id="rId3"/>
              </a:rPr>
              <a:t>PEN.ORG</a:t>
            </a:r>
            <a:endParaRPr sz="800">
              <a:solidFill>
                <a:srgbClr val="412D24"/>
              </a:solidFill>
            </a:endParaRPr>
          </a:p>
        </p:txBody>
      </p:sp>
      <p:pic>
        <p:nvPicPr>
          <p:cNvPr id="222" name="Google Shape;222;p36"/>
          <p:cNvPicPr preferRelativeResize="0"/>
          <p:nvPr/>
        </p:nvPicPr>
        <p:blipFill>
          <a:blip r:embed="rId4">
            <a:alphaModFix/>
          </a:blip>
          <a:stretch>
            <a:fillRect/>
          </a:stretch>
        </p:blipFill>
        <p:spPr>
          <a:xfrm>
            <a:off x="1943100" y="0"/>
            <a:ext cx="7200900"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latin typeface="Times New Roman"/>
                <a:ea typeface="Times New Roman"/>
                <a:cs typeface="Times New Roman"/>
                <a:sym typeface="Times New Roman"/>
              </a:rPr>
              <a:t>2022 - 2023</a:t>
            </a:r>
            <a:endParaRPr b="1">
              <a:latin typeface="Times New Roman"/>
              <a:ea typeface="Times New Roman"/>
              <a:cs typeface="Times New Roman"/>
              <a:sym typeface="Times New Roman"/>
            </a:endParaRPr>
          </a:p>
        </p:txBody>
      </p:sp>
      <p:sp>
        <p:nvSpPr>
          <p:cNvPr id="228" name="Google Shape;228;p3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latin typeface="Times New Roman"/>
              <a:ea typeface="Times New Roman"/>
              <a:cs typeface="Times New Roman"/>
              <a:sym typeface="Times New Roman"/>
            </a:endParaRPr>
          </a:p>
        </p:txBody>
      </p:sp>
      <p:sp>
        <p:nvSpPr>
          <p:cNvPr id="229" name="Google Shape;229;p37"/>
          <p:cNvSpPr txBox="1"/>
          <p:nvPr/>
        </p:nvSpPr>
        <p:spPr>
          <a:xfrm>
            <a:off x="4846195" y="4791775"/>
            <a:ext cx="42978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r>
              <a:rPr lang="en" sz="800">
                <a:solidFill>
                  <a:srgbClr val="412D24"/>
                </a:solidFill>
              </a:rPr>
              <a:t>DATA TAKEN FROM </a:t>
            </a:r>
            <a:r>
              <a:rPr lang="en" sz="800" u="sng">
                <a:solidFill>
                  <a:schemeClr val="hlink"/>
                </a:solidFill>
                <a:hlinkClick r:id="rId3"/>
              </a:rPr>
              <a:t>PEN.ORG</a:t>
            </a:r>
            <a:endParaRPr sz="800">
              <a:solidFill>
                <a:srgbClr val="412D24"/>
              </a:solidFill>
            </a:endParaRPr>
          </a:p>
        </p:txBody>
      </p:sp>
      <p:pic>
        <p:nvPicPr>
          <p:cNvPr id="230" name="Google Shape;230;p37"/>
          <p:cNvPicPr preferRelativeResize="0"/>
          <p:nvPr/>
        </p:nvPicPr>
        <p:blipFill>
          <a:blip r:embed="rId4">
            <a:alphaModFix/>
          </a:blip>
          <a:stretch>
            <a:fillRect/>
          </a:stretch>
        </p:blipFill>
        <p:spPr>
          <a:xfrm>
            <a:off x="1943089" y="0"/>
            <a:ext cx="720091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1895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820">
                <a:latin typeface="Times New Roman"/>
                <a:ea typeface="Times New Roman"/>
                <a:cs typeface="Times New Roman"/>
                <a:sym typeface="Times New Roman"/>
              </a:rPr>
              <a:t>In the past 2 years, there were ________ books banned in K-12 Schools in the United States. </a:t>
            </a:r>
            <a:endParaRPr sz="282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1895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820">
                <a:latin typeface="Times New Roman"/>
                <a:ea typeface="Times New Roman"/>
                <a:cs typeface="Times New Roman"/>
                <a:sym typeface="Times New Roman"/>
              </a:rPr>
              <a:t>In the past 2 years, there were ________ books banned in </a:t>
            </a:r>
            <a:r>
              <a:rPr lang="en" sz="2820">
                <a:latin typeface="Times New Roman"/>
                <a:ea typeface="Times New Roman"/>
                <a:cs typeface="Times New Roman"/>
                <a:sym typeface="Times New Roman"/>
              </a:rPr>
              <a:t>K-12 Schools in the </a:t>
            </a:r>
            <a:r>
              <a:rPr lang="en" sz="2820">
                <a:latin typeface="Times New Roman"/>
                <a:ea typeface="Times New Roman"/>
                <a:cs typeface="Times New Roman"/>
                <a:sym typeface="Times New Roman"/>
              </a:rPr>
              <a:t>United States. </a:t>
            </a:r>
            <a:endParaRPr sz="2820">
              <a:latin typeface="Times New Roman"/>
              <a:ea typeface="Times New Roman"/>
              <a:cs typeface="Times New Roman"/>
              <a:sym typeface="Times New Roman"/>
            </a:endParaRPr>
          </a:p>
        </p:txBody>
      </p:sp>
      <p:sp>
        <p:nvSpPr>
          <p:cNvPr id="84" name="Google Shape;84;p17"/>
          <p:cNvSpPr txBox="1"/>
          <p:nvPr/>
        </p:nvSpPr>
        <p:spPr>
          <a:xfrm>
            <a:off x="4873225" y="1742200"/>
            <a:ext cx="1218300" cy="3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980000"/>
                </a:solidFill>
                <a:latin typeface="Times New Roman"/>
                <a:ea typeface="Times New Roman"/>
                <a:cs typeface="Times New Roman"/>
                <a:sym typeface="Times New Roman"/>
              </a:rPr>
              <a:t>5,894</a:t>
            </a:r>
            <a:endParaRPr b="1" sz="3600">
              <a:solidFill>
                <a:srgbClr val="980000"/>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1895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820">
                <a:latin typeface="Times New Roman"/>
                <a:ea typeface="Times New Roman"/>
                <a:cs typeface="Times New Roman"/>
                <a:sym typeface="Times New Roman"/>
              </a:rPr>
              <a:t>Why should you care if a book </a:t>
            </a:r>
            <a:r>
              <a:rPr lang="en" sz="2820">
                <a:latin typeface="Times New Roman"/>
                <a:ea typeface="Times New Roman"/>
                <a:cs typeface="Times New Roman"/>
                <a:sym typeface="Times New Roman"/>
              </a:rPr>
              <a:t>gets</a:t>
            </a:r>
            <a:r>
              <a:rPr lang="en" sz="2820">
                <a:latin typeface="Times New Roman"/>
                <a:ea typeface="Times New Roman"/>
                <a:cs typeface="Times New Roman"/>
                <a:sym typeface="Times New Roman"/>
              </a:rPr>
              <a:t> banned? </a:t>
            </a:r>
            <a:endParaRPr sz="282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type="title"/>
          </p:nvPr>
        </p:nvSpPr>
        <p:spPr>
          <a:xfrm>
            <a:off x="653331" y="441184"/>
            <a:ext cx="7837500" cy="9495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latin typeface="Times New Roman"/>
                <a:ea typeface="Times New Roman"/>
                <a:cs typeface="Times New Roman"/>
                <a:sym typeface="Times New Roman"/>
              </a:rPr>
              <a:t>Books provide…</a:t>
            </a:r>
            <a:endParaRPr>
              <a:latin typeface="Times New Roman"/>
              <a:ea typeface="Times New Roman"/>
              <a:cs typeface="Times New Roman"/>
              <a:sym typeface="Times New Roman"/>
            </a:endParaRPr>
          </a:p>
        </p:txBody>
      </p:sp>
      <p:sp>
        <p:nvSpPr>
          <p:cNvPr id="95" name="Google Shape;95;p19"/>
          <p:cNvSpPr txBox="1"/>
          <p:nvPr>
            <p:ph idx="1" type="body"/>
          </p:nvPr>
        </p:nvSpPr>
        <p:spPr>
          <a:xfrm>
            <a:off x="865372" y="1627225"/>
            <a:ext cx="4711800" cy="2928000"/>
          </a:xfrm>
          <a:prstGeom prst="rect">
            <a:avLst/>
          </a:prstGeom>
        </p:spPr>
        <p:txBody>
          <a:bodyPr anchorCtr="0" anchor="t" bIns="34275" lIns="68575" spcFirstLastPara="1" rIns="68575" wrap="square" tIns="34275">
            <a:normAutofit/>
          </a:bodyPr>
          <a:lstStyle/>
          <a:p>
            <a:pPr indent="0" lvl="0" marL="0" rtl="0" algn="l">
              <a:lnSpc>
                <a:spcPct val="115000"/>
              </a:lnSpc>
              <a:spcBef>
                <a:spcPts val="1100"/>
              </a:spcBef>
              <a:spcAft>
                <a:spcPts val="0"/>
              </a:spcAft>
              <a:buNone/>
            </a:pPr>
            <a:r>
              <a:rPr lang="en">
                <a:solidFill>
                  <a:schemeClr val="dk1"/>
                </a:solidFill>
                <a:latin typeface="Times New Roman"/>
                <a:ea typeface="Times New Roman"/>
                <a:cs typeface="Times New Roman"/>
                <a:sym typeface="Times New Roman"/>
              </a:rPr>
              <a:t>Access to </a:t>
            </a:r>
            <a:r>
              <a:rPr b="1" lang="en">
                <a:solidFill>
                  <a:schemeClr val="dk1"/>
                </a:solidFill>
                <a:latin typeface="Times New Roman"/>
                <a:ea typeface="Times New Roman"/>
                <a:cs typeface="Times New Roman"/>
                <a:sym typeface="Times New Roman"/>
              </a:rPr>
              <a:t>Diversity in Education</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a:solidFill>
                  <a:schemeClr val="dk1"/>
                </a:solidFill>
                <a:latin typeface="Times New Roman"/>
                <a:ea typeface="Times New Roman"/>
                <a:cs typeface="Times New Roman"/>
                <a:sym typeface="Times New Roman"/>
              </a:rPr>
              <a:t>Encouraging </a:t>
            </a:r>
            <a:r>
              <a:rPr b="1" lang="en">
                <a:solidFill>
                  <a:schemeClr val="dk1"/>
                </a:solidFill>
                <a:latin typeface="Times New Roman"/>
                <a:ea typeface="Times New Roman"/>
                <a:cs typeface="Times New Roman"/>
                <a:sym typeface="Times New Roman"/>
              </a:rPr>
              <a:t>Critical Thinking</a:t>
            </a:r>
            <a:r>
              <a:rPr lang="en">
                <a:solidFill>
                  <a:schemeClr val="dk1"/>
                </a:solidFill>
                <a:latin typeface="Times New Roman"/>
                <a:ea typeface="Times New Roman"/>
                <a:cs typeface="Times New Roman"/>
                <a:sym typeface="Times New Roman"/>
              </a:rPr>
              <a:t> through Exposure</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a:solidFill>
                  <a:schemeClr val="dk1"/>
                </a:solidFill>
                <a:latin typeface="Times New Roman"/>
                <a:ea typeface="Times New Roman"/>
                <a:cs typeface="Times New Roman"/>
                <a:sym typeface="Times New Roman"/>
              </a:rPr>
              <a:t>Promoting </a:t>
            </a:r>
            <a:r>
              <a:rPr b="1" lang="en">
                <a:solidFill>
                  <a:schemeClr val="dk1"/>
                </a:solidFill>
                <a:latin typeface="Times New Roman"/>
                <a:ea typeface="Times New Roman"/>
                <a:cs typeface="Times New Roman"/>
                <a:sym typeface="Times New Roman"/>
              </a:rPr>
              <a:t>Equal Access</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a:solidFill>
                  <a:schemeClr val="dk1"/>
                </a:solidFill>
                <a:latin typeface="Times New Roman"/>
                <a:ea typeface="Times New Roman"/>
                <a:cs typeface="Times New Roman"/>
                <a:sym typeface="Times New Roman"/>
              </a:rPr>
              <a:t>Safeguarding </a:t>
            </a:r>
            <a:r>
              <a:rPr b="1" lang="en">
                <a:solidFill>
                  <a:schemeClr val="dk1"/>
                </a:solidFill>
                <a:latin typeface="Times New Roman"/>
                <a:ea typeface="Times New Roman"/>
                <a:cs typeface="Times New Roman"/>
                <a:sym typeface="Times New Roman"/>
              </a:rPr>
              <a:t>Freedom of Expression</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Clr>
                <a:schemeClr val="dk1"/>
              </a:buClr>
              <a:buSzPts val="1100"/>
              <a:buFont typeface="Arial"/>
              <a:buNone/>
            </a:pPr>
            <a:r>
              <a:rPr lang="en">
                <a:solidFill>
                  <a:schemeClr val="dk1"/>
                </a:solidFill>
                <a:latin typeface="Times New Roman"/>
                <a:ea typeface="Times New Roman"/>
                <a:cs typeface="Times New Roman"/>
                <a:sym typeface="Times New Roman"/>
              </a:rPr>
              <a:t>Developing </a:t>
            </a:r>
            <a:r>
              <a:rPr b="1" lang="en">
                <a:solidFill>
                  <a:schemeClr val="dk1"/>
                </a:solidFill>
                <a:latin typeface="Times New Roman"/>
                <a:ea typeface="Times New Roman"/>
                <a:cs typeface="Times New Roman"/>
                <a:sym typeface="Times New Roman"/>
              </a:rPr>
              <a:t>Cultural Understanding</a:t>
            </a:r>
            <a:endParaRPr>
              <a:solidFill>
                <a:schemeClr val="dk1"/>
              </a:solidFill>
              <a:latin typeface="Times New Roman"/>
              <a:ea typeface="Times New Roman"/>
              <a:cs typeface="Times New Roman"/>
              <a:sym typeface="Times New Roman"/>
            </a:endParaRPr>
          </a:p>
        </p:txBody>
      </p:sp>
      <p:sp>
        <p:nvSpPr>
          <p:cNvPr id="96" name="Google Shape;96;p19"/>
          <p:cNvSpPr txBox="1"/>
          <p:nvPr>
            <p:ph idx="12" type="sldNum"/>
          </p:nvPr>
        </p:nvSpPr>
        <p:spPr>
          <a:xfrm>
            <a:off x="8572499" y="4767263"/>
            <a:ext cx="3909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
        <p:nvSpPr>
          <p:cNvPr id="97" name="Google Shape;97;p19"/>
          <p:cNvSpPr txBox="1"/>
          <p:nvPr/>
        </p:nvSpPr>
        <p:spPr>
          <a:xfrm>
            <a:off x="4846195" y="4791775"/>
            <a:ext cx="42978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r>
              <a:rPr lang="en" sz="800">
                <a:solidFill>
                  <a:srgbClr val="412D24"/>
                </a:solidFill>
              </a:rPr>
              <a:t>DATA TAKEN FROM </a:t>
            </a:r>
            <a:r>
              <a:rPr lang="en" sz="800" u="sng">
                <a:solidFill>
                  <a:schemeClr val="hlink"/>
                </a:solidFill>
                <a:hlinkClick r:id="rId3"/>
              </a:rPr>
              <a:t>PEN.ORG</a:t>
            </a:r>
            <a:endParaRPr sz="800">
              <a:solidFill>
                <a:srgbClr val="412D24"/>
              </a:solidFill>
            </a:endParaRPr>
          </a:p>
        </p:txBody>
      </p:sp>
      <p:pic>
        <p:nvPicPr>
          <p:cNvPr id="98" name="Google Shape;98;p19"/>
          <p:cNvPicPr preferRelativeResize="0"/>
          <p:nvPr/>
        </p:nvPicPr>
        <p:blipFill>
          <a:blip r:embed="rId4">
            <a:alphaModFix/>
          </a:blip>
          <a:stretch>
            <a:fillRect/>
          </a:stretch>
        </p:blipFill>
        <p:spPr>
          <a:xfrm rot="-5400000">
            <a:off x="4869800" y="1089077"/>
            <a:ext cx="4685475" cy="27199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DATA</a:t>
            </a:r>
            <a:endParaRPr>
              <a:latin typeface="Times New Roman"/>
              <a:ea typeface="Times New Roman"/>
              <a:cs typeface="Times New Roman"/>
              <a:sym typeface="Times New Roman"/>
            </a:endParaRPr>
          </a:p>
        </p:txBody>
      </p:sp>
      <p:sp>
        <p:nvSpPr>
          <p:cNvPr id="104" name="Google Shape;104;p2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PEN America's Index of School Book Bans</a:t>
            </a:r>
            <a:endParaRPr b="1"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 sz="1200">
                <a:solidFill>
                  <a:srgbClr val="374151"/>
                </a:solidFill>
                <a:latin typeface="Times New Roman"/>
                <a:ea typeface="Times New Roman"/>
                <a:cs typeface="Times New Roman"/>
                <a:sym typeface="Times New Roman"/>
              </a:rPr>
              <a:t>Highlights restrictions on student access to books in US school libraries or classrooms</a:t>
            </a:r>
            <a:endParaRPr sz="1200">
              <a:solidFill>
                <a:srgbClr val="37415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rPr lang="en" sz="1200">
                <a:solidFill>
                  <a:srgbClr val="374151"/>
                </a:solidFill>
                <a:latin typeface="Times New Roman"/>
                <a:ea typeface="Times New Roman"/>
                <a:cs typeface="Times New Roman"/>
                <a:sym typeface="Times New Roman"/>
              </a:rPr>
              <a:t>Includes: Title, Author, School District, State</a:t>
            </a:r>
            <a:endParaRPr sz="1200">
              <a:solidFill>
                <a:srgbClr val="374151"/>
              </a:solidFill>
              <a:latin typeface="Times New Roman"/>
              <a:ea typeface="Times New Roman"/>
              <a:cs typeface="Times New Roman"/>
              <a:sym typeface="Times New Roman"/>
            </a:endParaRPr>
          </a:p>
          <a:p>
            <a:pPr indent="0" lvl="0" marL="0" rtl="0" algn="l">
              <a:spcBef>
                <a:spcPts val="1200"/>
              </a:spcBef>
              <a:spcAft>
                <a:spcPts val="0"/>
              </a:spcAft>
              <a:buNone/>
            </a:pPr>
            <a:r>
              <a:rPr lang="en" sz="1200">
                <a:solidFill>
                  <a:srgbClr val="374151"/>
                </a:solidFill>
                <a:latin typeface="Times New Roman"/>
                <a:ea typeface="Times New Roman"/>
                <a:cs typeface="Times New Roman"/>
                <a:sym typeface="Times New Roman"/>
              </a:rPr>
              <a:t>Period: July 1, 2021 - June 30, 2023</a:t>
            </a:r>
            <a:endParaRPr sz="1200">
              <a:solidFill>
                <a:srgbClr val="37415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rPr lang="en" sz="1200">
                <a:solidFill>
                  <a:srgbClr val="374151"/>
                </a:solidFill>
                <a:latin typeface="Times New Roman"/>
                <a:ea typeface="Times New Roman"/>
                <a:cs typeface="Times New Roman"/>
                <a:sym typeface="Times New Roman"/>
              </a:rPr>
              <a:t>Data collected each Year , Data is </a:t>
            </a:r>
            <a:r>
              <a:rPr b="1" lang="en" sz="1200">
                <a:solidFill>
                  <a:srgbClr val="374151"/>
                </a:solidFill>
                <a:latin typeface="Times New Roman"/>
                <a:ea typeface="Times New Roman"/>
                <a:cs typeface="Times New Roman"/>
                <a:sym typeface="Times New Roman"/>
              </a:rPr>
              <a:t>not</a:t>
            </a:r>
            <a:r>
              <a:rPr lang="en" sz="1200">
                <a:solidFill>
                  <a:srgbClr val="374151"/>
                </a:solidFill>
                <a:latin typeface="Times New Roman"/>
                <a:ea typeface="Times New Roman"/>
                <a:cs typeface="Times New Roman"/>
                <a:sym typeface="Times New Roman"/>
              </a:rPr>
              <a:t> cumulative</a:t>
            </a:r>
            <a:endParaRPr sz="1200">
              <a:solidFill>
                <a:srgbClr val="374151"/>
              </a:solidFill>
              <a:latin typeface="Times New Roman"/>
              <a:ea typeface="Times New Roman"/>
              <a:cs typeface="Times New Roman"/>
              <a:sym typeface="Times New Roman"/>
            </a:endParaRPr>
          </a:p>
          <a:p>
            <a:pPr indent="0" lvl="0" marL="0" rtl="0" algn="l">
              <a:spcBef>
                <a:spcPts val="1200"/>
              </a:spcBef>
              <a:spcAft>
                <a:spcPts val="0"/>
              </a:spcAft>
              <a:buNone/>
            </a:pPr>
            <a:r>
              <a:rPr lang="en" sz="1200">
                <a:solidFill>
                  <a:srgbClr val="374151"/>
                </a:solidFill>
                <a:latin typeface="Times New Roman"/>
                <a:ea typeface="Times New Roman"/>
                <a:cs typeface="Times New Roman"/>
                <a:sym typeface="Times New Roman"/>
              </a:rPr>
              <a:t>Some bans lifted, others ongoing.</a:t>
            </a:r>
            <a:endParaRPr sz="1200">
              <a:solidFill>
                <a:srgbClr val="374151"/>
              </a:solidFill>
              <a:latin typeface="Times New Roman"/>
              <a:ea typeface="Times New Roman"/>
              <a:cs typeface="Times New Roman"/>
              <a:sym typeface="Times New Roman"/>
            </a:endParaRPr>
          </a:p>
          <a:p>
            <a:pPr indent="0" lvl="0" marL="0" rtl="0" algn="l">
              <a:spcBef>
                <a:spcPts val="1200"/>
              </a:spcBef>
              <a:spcAft>
                <a:spcPts val="0"/>
              </a:spcAft>
              <a:buNone/>
            </a:pPr>
            <a:r>
              <a:rPr lang="en" sz="1350" u="sng">
                <a:solidFill>
                  <a:schemeClr val="hlink"/>
                </a:solidFill>
                <a:highlight>
                  <a:srgbClr val="F9FBFD"/>
                </a:highlight>
                <a:latin typeface="Times New Roman"/>
                <a:ea typeface="Times New Roman"/>
                <a:cs typeface="Times New Roman"/>
                <a:sym typeface="Times New Roman"/>
                <a:hlinkClick r:id="rId3"/>
              </a:rPr>
              <a:t>PEN America's Index of School Book Bans (July 1, 2021 - June 30, 2022)</a:t>
            </a:r>
            <a:endParaRPr sz="1350">
              <a:solidFill>
                <a:schemeClr val="dk1"/>
              </a:solidFill>
              <a:highlight>
                <a:srgbClr val="F9FBFD"/>
              </a:highlight>
              <a:latin typeface="Times New Roman"/>
              <a:ea typeface="Times New Roman"/>
              <a:cs typeface="Times New Roman"/>
              <a:sym typeface="Times New Roman"/>
            </a:endParaRPr>
          </a:p>
          <a:p>
            <a:pPr indent="0" lvl="0" marL="0" rtl="0" algn="l">
              <a:spcBef>
                <a:spcPts val="1200"/>
              </a:spcBef>
              <a:spcAft>
                <a:spcPts val="1200"/>
              </a:spcAft>
              <a:buNone/>
            </a:pPr>
            <a:r>
              <a:rPr lang="en" sz="1350" u="sng">
                <a:solidFill>
                  <a:schemeClr val="hlink"/>
                </a:solidFill>
                <a:highlight>
                  <a:srgbClr val="F9FBFD"/>
                </a:highlight>
                <a:latin typeface="Times New Roman"/>
                <a:ea typeface="Times New Roman"/>
                <a:cs typeface="Times New Roman"/>
                <a:sym typeface="Times New Roman"/>
                <a:hlinkClick r:id="rId4"/>
              </a:rPr>
              <a:t>PEN America's Index of School Book Bans (July 1, 2022 - June 30, 2023)</a:t>
            </a:r>
            <a:endParaRPr sz="1350">
              <a:solidFill>
                <a:schemeClr val="dk1"/>
              </a:solidFill>
              <a:highlight>
                <a:srgbClr val="F9FBFD"/>
              </a:highlight>
              <a:latin typeface="Times New Roman"/>
              <a:ea typeface="Times New Roman"/>
              <a:cs typeface="Times New Roman"/>
              <a:sym typeface="Times New Roman"/>
            </a:endParaRPr>
          </a:p>
        </p:txBody>
      </p:sp>
      <p:sp>
        <p:nvSpPr>
          <p:cNvPr id="105" name="Google Shape;105;p20"/>
          <p:cNvSpPr txBox="1"/>
          <p:nvPr/>
        </p:nvSpPr>
        <p:spPr>
          <a:xfrm>
            <a:off x="4846195" y="4791775"/>
            <a:ext cx="42978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r>
              <a:rPr lang="en" sz="800">
                <a:solidFill>
                  <a:srgbClr val="412D24"/>
                </a:solidFill>
              </a:rPr>
              <a:t>DATA TAKEN FROM </a:t>
            </a:r>
            <a:r>
              <a:rPr lang="en" sz="800" u="sng">
                <a:solidFill>
                  <a:schemeClr val="hlink"/>
                </a:solidFill>
                <a:hlinkClick r:id="rId5"/>
              </a:rPr>
              <a:t>PEN.ORG</a:t>
            </a:r>
            <a:endParaRPr sz="800">
              <a:solidFill>
                <a:srgbClr val="412D24"/>
              </a:solidFill>
            </a:endParaRPr>
          </a:p>
        </p:txBody>
      </p:sp>
      <p:sp>
        <p:nvSpPr>
          <p:cNvPr id="106" name="Google Shape;106;p20"/>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7" name="Google Shape;107;p20"/>
          <p:cNvPicPr preferRelativeResize="0"/>
          <p:nvPr/>
        </p:nvPicPr>
        <p:blipFill>
          <a:blip r:embed="rId6">
            <a:alphaModFix/>
          </a:blip>
          <a:stretch>
            <a:fillRect/>
          </a:stretch>
        </p:blipFill>
        <p:spPr>
          <a:xfrm>
            <a:off x="4833515" y="0"/>
            <a:ext cx="3997671"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21"/>
          <p:cNvPicPr preferRelativeResize="0"/>
          <p:nvPr/>
        </p:nvPicPr>
        <p:blipFill>
          <a:blip r:embed="rId3">
            <a:alphaModFix/>
          </a:blip>
          <a:stretch>
            <a:fillRect/>
          </a:stretch>
        </p:blipFill>
        <p:spPr>
          <a:xfrm>
            <a:off x="-2" y="152400"/>
            <a:ext cx="6987553" cy="4991100"/>
          </a:xfrm>
          <a:prstGeom prst="rect">
            <a:avLst/>
          </a:prstGeom>
          <a:noFill/>
          <a:ln>
            <a:noFill/>
          </a:ln>
        </p:spPr>
      </p:pic>
      <p:sp>
        <p:nvSpPr>
          <p:cNvPr id="113" name="Google Shape;113;p21"/>
          <p:cNvSpPr txBox="1"/>
          <p:nvPr>
            <p:ph type="title"/>
          </p:nvPr>
        </p:nvSpPr>
        <p:spPr>
          <a:xfrm>
            <a:off x="6987550" y="688500"/>
            <a:ext cx="21564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latin typeface="Times New Roman"/>
                <a:ea typeface="Times New Roman"/>
                <a:cs typeface="Times New Roman"/>
                <a:sym typeface="Times New Roman"/>
              </a:rPr>
              <a:t>Themes</a:t>
            </a:r>
            <a:endParaRPr b="1">
              <a:latin typeface="Times New Roman"/>
              <a:ea typeface="Times New Roman"/>
              <a:cs typeface="Times New Roman"/>
              <a:sym typeface="Times New Roman"/>
            </a:endParaRPr>
          </a:p>
        </p:txBody>
      </p:sp>
      <p:sp>
        <p:nvSpPr>
          <p:cNvPr id="114" name="Google Shape;114;p21"/>
          <p:cNvSpPr txBox="1"/>
          <p:nvPr>
            <p:ph idx="1" type="body"/>
          </p:nvPr>
        </p:nvSpPr>
        <p:spPr>
          <a:xfrm>
            <a:off x="6987550" y="1522500"/>
            <a:ext cx="2156400" cy="31794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Identity</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Coming-of-Age</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Social Issues</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Acceptance and Belonging</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Friendship and Relationships</a:t>
            </a:r>
            <a:endParaRPr sz="17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653331" y="441184"/>
            <a:ext cx="7837500" cy="9495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t/>
            </a:r>
            <a:endParaRPr/>
          </a:p>
        </p:txBody>
      </p:sp>
      <p:sp>
        <p:nvSpPr>
          <p:cNvPr id="120" name="Google Shape;120;p22"/>
          <p:cNvSpPr txBox="1"/>
          <p:nvPr>
            <p:ph idx="1" type="body"/>
          </p:nvPr>
        </p:nvSpPr>
        <p:spPr>
          <a:xfrm>
            <a:off x="658368" y="1618488"/>
            <a:ext cx="7831800" cy="2928000"/>
          </a:xfrm>
          <a:prstGeom prst="rect">
            <a:avLst/>
          </a:prstGeom>
        </p:spPr>
        <p:txBody>
          <a:bodyPr anchorCtr="0" anchor="t" bIns="34275" lIns="68575" spcFirstLastPara="1" rIns="68575" wrap="square" tIns="34275">
            <a:normAutofit/>
          </a:bodyPr>
          <a:lstStyle/>
          <a:p>
            <a:pPr indent="0" lvl="0" marL="0" rtl="0" algn="l">
              <a:spcBef>
                <a:spcPts val="800"/>
              </a:spcBef>
              <a:spcAft>
                <a:spcPts val="1200"/>
              </a:spcAft>
              <a:buNone/>
            </a:pPr>
            <a:r>
              <a:t/>
            </a:r>
            <a:endParaRPr/>
          </a:p>
        </p:txBody>
      </p:sp>
      <p:pic>
        <p:nvPicPr>
          <p:cNvPr id="121" name="Google Shape;121;p22"/>
          <p:cNvPicPr preferRelativeResize="0"/>
          <p:nvPr/>
        </p:nvPicPr>
        <p:blipFill>
          <a:blip r:embed="rId3">
            <a:alphaModFix/>
          </a:blip>
          <a:stretch>
            <a:fillRect/>
          </a:stretch>
        </p:blipFill>
        <p:spPr>
          <a:xfrm>
            <a:off x="408408" y="0"/>
            <a:ext cx="8327183" cy="51434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